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72" r:id="rId2"/>
    <p:sldId id="416" r:id="rId3"/>
    <p:sldId id="391" r:id="rId4"/>
    <p:sldId id="392" r:id="rId5"/>
    <p:sldId id="403" r:id="rId6"/>
    <p:sldId id="404" r:id="rId7"/>
    <p:sldId id="393" r:id="rId8"/>
    <p:sldId id="402" r:id="rId9"/>
    <p:sldId id="397" r:id="rId10"/>
    <p:sldId id="411" r:id="rId11"/>
    <p:sldId id="396" r:id="rId12"/>
    <p:sldId id="406" r:id="rId13"/>
    <p:sldId id="412" r:id="rId14"/>
    <p:sldId id="407" r:id="rId15"/>
    <p:sldId id="338" r:id="rId16"/>
    <p:sldId id="339" r:id="rId17"/>
    <p:sldId id="425" r:id="rId18"/>
    <p:sldId id="421" r:id="rId19"/>
    <p:sldId id="424" r:id="rId20"/>
    <p:sldId id="422" r:id="rId21"/>
    <p:sldId id="428" r:id="rId22"/>
    <p:sldId id="426" r:id="rId23"/>
    <p:sldId id="427" r:id="rId24"/>
    <p:sldId id="432" r:id="rId25"/>
    <p:sldId id="430" r:id="rId26"/>
    <p:sldId id="429" r:id="rId27"/>
    <p:sldId id="431" r:id="rId28"/>
    <p:sldId id="413" r:id="rId29"/>
    <p:sldId id="414" r:id="rId30"/>
    <p:sldId id="344" r:id="rId31"/>
    <p:sldId id="423" r:id="rId32"/>
    <p:sldId id="367" r:id="rId33"/>
    <p:sldId id="368" r:id="rId34"/>
    <p:sldId id="385" r:id="rId35"/>
    <p:sldId id="371" r:id="rId36"/>
    <p:sldId id="370" r:id="rId37"/>
    <p:sldId id="372" r:id="rId38"/>
    <p:sldId id="373" r:id="rId39"/>
    <p:sldId id="374" r:id="rId40"/>
    <p:sldId id="375" r:id="rId41"/>
    <p:sldId id="377" r:id="rId42"/>
    <p:sldId id="381" r:id="rId43"/>
    <p:sldId id="382" r:id="rId44"/>
    <p:sldId id="383" r:id="rId45"/>
    <p:sldId id="348" r:id="rId4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33CC33"/>
    <a:srgbClr val="00CC66"/>
    <a:srgbClr val="CC66FF"/>
    <a:srgbClr val="CC00FF"/>
    <a:srgbClr val="339966"/>
    <a:srgbClr val="00CC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8457" autoAdjust="0"/>
  </p:normalViewPr>
  <p:slideViewPr>
    <p:cSldViewPr>
      <p:cViewPr varScale="1">
        <p:scale>
          <a:sx n="72" d="100"/>
          <a:sy n="72" d="100"/>
        </p:scale>
        <p:origin x="-270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7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&#1044;&#1080;&#1072;&#1075;&#1088;&#1072;&#1084;&#1084;&#1072;%20&#1074;%20Microsoft%20PowerPoint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'[Диаграмма в Microsoft PowerPoint]Sheet1'!$A$2</c:f>
              <c:strCache>
                <c:ptCount val="1"/>
                <c:pt idx="0">
                  <c:v>Россия</c:v>
                </c:pt>
              </c:strCache>
            </c:strRef>
          </c:tx>
          <c:dLbls>
            <c:txPr>
              <a:bodyPr/>
              <a:lstStyle/>
              <a:p>
                <a:pPr>
                  <a:defRPr sz="2000" b="1" i="0" baseline="0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'[Диаграмма в Microsoft PowerPoint]Sheet1'!$B$1:$D$1</c:f>
              <c:strCache>
                <c:ptCount val="3"/>
                <c:pt idx="0">
                  <c:v>Мужчины</c:v>
                </c:pt>
                <c:pt idx="1">
                  <c:v>Женщины</c:v>
                </c:pt>
                <c:pt idx="2">
                  <c:v>Оба пола</c:v>
                </c:pt>
              </c:strCache>
            </c:strRef>
          </c:cat>
          <c:val>
            <c:numRef>
              <c:f>'[Диаграмма в Microsoft PowerPoint]Sheet1'!$B$2:$D$2</c:f>
              <c:numCache>
                <c:formatCode>General</c:formatCode>
                <c:ptCount val="3"/>
                <c:pt idx="0">
                  <c:v>38.700000000000003</c:v>
                </c:pt>
                <c:pt idx="1">
                  <c:v>7.3</c:v>
                </c:pt>
                <c:pt idx="2">
                  <c:v>21.8</c:v>
                </c:pt>
              </c:numCache>
            </c:numRef>
          </c:val>
        </c:ser>
        <c:ser>
          <c:idx val="1"/>
          <c:order val="1"/>
          <c:tx>
            <c:strRef>
              <c:f>'[Диаграмма в Microsoft PowerPoint]Sheet1'!$A$3</c:f>
              <c:strCache>
                <c:ptCount val="1"/>
                <c:pt idx="0">
                  <c:v> В мире</c:v>
                </c:pt>
              </c:strCache>
            </c:strRef>
          </c:tx>
          <c:dLbls>
            <c:txPr>
              <a:bodyPr/>
              <a:lstStyle/>
              <a:p>
                <a:pPr>
                  <a:defRPr sz="2000" b="1" i="0" baseline="0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'[Диаграмма в Microsoft PowerPoint]Sheet1'!$B$1:$D$1</c:f>
              <c:strCache>
                <c:ptCount val="3"/>
                <c:pt idx="0">
                  <c:v>Мужчины</c:v>
                </c:pt>
                <c:pt idx="1">
                  <c:v>Женщины</c:v>
                </c:pt>
                <c:pt idx="2">
                  <c:v>Оба пола</c:v>
                </c:pt>
              </c:strCache>
            </c:strRef>
          </c:cat>
          <c:val>
            <c:numRef>
              <c:f>'[Диаграмма в Microsoft PowerPoint]Sheet1'!$B$3:$D$3</c:f>
              <c:numCache>
                <c:formatCode>General</c:formatCode>
                <c:ptCount val="3"/>
                <c:pt idx="0">
                  <c:v>24</c:v>
                </c:pt>
                <c:pt idx="1">
                  <c:v>6.8</c:v>
                </c:pt>
                <c:pt idx="2">
                  <c:v>14</c:v>
                </c:pt>
              </c:numCache>
            </c:numRef>
          </c:val>
        </c:ser>
        <c:axId val="29262208"/>
        <c:axId val="29264128"/>
      </c:barChart>
      <c:catAx>
        <c:axId val="29262208"/>
        <c:scaling>
          <c:orientation val="minMax"/>
        </c:scaling>
        <c:axPos val="b"/>
        <c:tickLblPos val="nextTo"/>
        <c:txPr>
          <a:bodyPr/>
          <a:lstStyle/>
          <a:p>
            <a:pPr>
              <a:defRPr sz="1800" b="1" i="0" baseline="0">
                <a:solidFill>
                  <a:srgbClr val="002060"/>
                </a:solidFill>
              </a:defRPr>
            </a:pPr>
            <a:endParaRPr lang="ru-RU"/>
          </a:p>
        </c:txPr>
        <c:crossAx val="29264128"/>
        <c:crosses val="autoZero"/>
        <c:auto val="1"/>
        <c:lblAlgn val="ctr"/>
        <c:lblOffset val="100"/>
      </c:catAx>
      <c:valAx>
        <c:axId val="29264128"/>
        <c:scaling>
          <c:orientation val="minMax"/>
        </c:scaling>
        <c:axPos val="l"/>
        <c:majorGridlines>
          <c:spPr>
            <a:ln>
              <a:noFill/>
            </a:ln>
          </c:spPr>
        </c:majorGridlines>
        <c:numFmt formatCode="General" sourceLinked="1"/>
        <c:tickLblPos val="nextTo"/>
        <c:crossAx val="29262208"/>
        <c:crosses val="autoZero"/>
        <c:crossBetween val="between"/>
      </c:valAx>
    </c:plotArea>
    <c:legend>
      <c:legendPos val="r"/>
      <c:txPr>
        <a:bodyPr/>
        <a:lstStyle/>
        <a:p>
          <a:pPr>
            <a:defRPr sz="1800" b="1" i="0" baseline="0">
              <a:solidFill>
                <a:srgbClr val="002060"/>
              </a:solidFill>
            </a:defRPr>
          </a:pPr>
          <a:endParaRPr lang="ru-RU"/>
        </a:p>
      </c:txPr>
    </c:legend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Город</c:v>
                </c:pt>
              </c:strCache>
            </c:strRef>
          </c:tx>
          <c:dLbls>
            <c:txPr>
              <a:bodyPr/>
              <a:lstStyle/>
              <a:p>
                <a:pPr>
                  <a:defRPr sz="2000" b="1" i="0" baseline="0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Мужчины</c:v>
                </c:pt>
                <c:pt idx="1">
                  <c:v>Женщины</c:v>
                </c:pt>
                <c:pt idx="2">
                  <c:v>Оба пола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30</c:v>
                </c:pt>
                <c:pt idx="1">
                  <c:v>6</c:v>
                </c:pt>
                <c:pt idx="2">
                  <c:v>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Село</c:v>
                </c:pt>
              </c:strCache>
            </c:strRef>
          </c:tx>
          <c:dLbls>
            <c:txPr>
              <a:bodyPr/>
              <a:lstStyle/>
              <a:p>
                <a:pPr>
                  <a:defRPr sz="2000" b="1" i="0" baseline="0">
                    <a:solidFill>
                      <a:srgbClr val="00206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Мужчины</c:v>
                </c:pt>
                <c:pt idx="1">
                  <c:v>Женщины</c:v>
                </c:pt>
                <c:pt idx="2">
                  <c:v>Оба пола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62</c:v>
                </c:pt>
                <c:pt idx="1">
                  <c:v>10.9</c:v>
                </c:pt>
                <c:pt idx="2">
                  <c:v>35.300000000000004</c:v>
                </c:pt>
              </c:numCache>
            </c:numRef>
          </c:val>
        </c:ser>
        <c:axId val="49821568"/>
        <c:axId val="49823104"/>
      </c:barChart>
      <c:catAx>
        <c:axId val="49821568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 i="0" baseline="0">
                <a:solidFill>
                  <a:srgbClr val="002060"/>
                </a:solidFill>
              </a:defRPr>
            </a:pPr>
            <a:endParaRPr lang="ru-RU"/>
          </a:p>
        </c:txPr>
        <c:crossAx val="49823104"/>
        <c:crosses val="autoZero"/>
        <c:auto val="1"/>
        <c:lblAlgn val="ctr"/>
        <c:lblOffset val="100"/>
      </c:catAx>
      <c:valAx>
        <c:axId val="49823104"/>
        <c:scaling>
          <c:orientation val="minMax"/>
        </c:scaling>
        <c:axPos val="l"/>
        <c:majorGridlines/>
        <c:numFmt formatCode="General" sourceLinked="1"/>
        <c:tickLblPos val="nextTo"/>
        <c:crossAx val="49821568"/>
        <c:crosses val="autoZero"/>
        <c:crossBetween val="between"/>
      </c:valAx>
    </c:plotArea>
    <c:legend>
      <c:legendPos val="r"/>
      <c:txPr>
        <a:bodyPr/>
        <a:lstStyle/>
        <a:p>
          <a:pPr>
            <a:defRPr sz="2000" b="1" i="0" baseline="0">
              <a:solidFill>
                <a:srgbClr val="002060"/>
              </a:solidFill>
            </a:defRPr>
          </a:pPr>
          <a:endParaRPr lang="ru-RU"/>
        </a:p>
      </c:txPr>
    </c:legend>
    <c:plotVisOnly val="1"/>
    <c:dispBlanksAs val="gap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/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</c:strCache>
            </c:strRef>
          </c:tx>
          <c:spPr>
            <a:ln w="88900"/>
          </c:spPr>
          <c:marker>
            <c:symbol val="square"/>
            <c:size val="10"/>
            <c:spPr>
              <a:solidFill>
                <a:srgbClr val="990000"/>
              </a:solidFill>
            </c:spPr>
          </c:marker>
          <c:dLbls>
            <c:dLbl>
              <c:idx val="0"/>
              <c:layout>
                <c:manualLayout>
                  <c:x val="0"/>
                  <c:y val="2.0863896751639197E-3"/>
                </c:manualLayout>
              </c:layout>
              <c:showVal val="1"/>
            </c:dLbl>
            <c:dLbl>
              <c:idx val="1"/>
              <c:layout>
                <c:manualLayout>
                  <c:x val="-2.5899892461242271E-2"/>
                  <c:y val="-5.6332521229425912E-2"/>
                </c:manualLayout>
              </c:layout>
              <c:showVal val="1"/>
            </c:dLbl>
            <c:dLbl>
              <c:idx val="2"/>
              <c:layout>
                <c:manualLayout>
                  <c:x val="-2.7263044696044483E-2"/>
                  <c:y val="5.0073352203933906E-2"/>
                </c:manualLayout>
              </c:layout>
              <c:showVal val="1"/>
            </c:dLbl>
            <c:dLbl>
              <c:idx val="3"/>
              <c:layout>
                <c:manualLayout>
                  <c:x val="-2.9989349165648882E-2"/>
                  <c:y val="-5.0073352203933906E-2"/>
                </c:manualLayout>
              </c:layout>
              <c:showVal val="1"/>
            </c:dLbl>
            <c:dLbl>
              <c:idx val="4"/>
              <c:layout>
                <c:manualLayout>
                  <c:x val="-3.8168262574462201E-2"/>
                  <c:y val="3.9641403828114478E-2"/>
                </c:manualLayout>
              </c:layout>
              <c:showVal val="1"/>
            </c:dLbl>
            <c:dLbl>
              <c:idx val="5"/>
              <c:layout>
                <c:manualLayout>
                  <c:x val="-4.907348045288009E-2"/>
                  <c:y val="-4.3814183178442184E-2"/>
                </c:manualLayout>
              </c:layout>
              <c:showVal val="1"/>
            </c:dLbl>
            <c:dLbl>
              <c:idx val="6"/>
              <c:layout>
                <c:manualLayout>
                  <c:x val="-2.862619693084658E-2"/>
                  <c:y val="-4.7986962528770029E-2"/>
                </c:manualLayout>
              </c:layout>
              <c:showVal val="1"/>
            </c:dLbl>
            <c:showVal val="1"/>
          </c:dLbls>
          <c:cat>
            <c:numRef>
              <c:f>Лист1!$A$2:$A$10</c:f>
              <c:numCache>
                <c:formatCode>General</c:formatCode>
                <c:ptCount val="9"/>
                <c:pt idx="0">
                  <c:v>1913</c:v>
                </c:pt>
                <c:pt idx="1">
                  <c:v>1924</c:v>
                </c:pt>
                <c:pt idx="2">
                  <c:v>1964</c:v>
                </c:pt>
                <c:pt idx="3">
                  <c:v>1984</c:v>
                </c:pt>
                <c:pt idx="4">
                  <c:v>1986</c:v>
                </c:pt>
                <c:pt idx="5">
                  <c:v>1990</c:v>
                </c:pt>
                <c:pt idx="6">
                  <c:v>1995</c:v>
                </c:pt>
                <c:pt idx="7">
                  <c:v>2000</c:v>
                </c:pt>
                <c:pt idx="8">
                  <c:v>2011</c:v>
                </c:pt>
              </c:numCache>
            </c:num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3</c:v>
                </c:pt>
                <c:pt idx="1">
                  <c:v>31.1</c:v>
                </c:pt>
                <c:pt idx="2">
                  <c:v>17.100000000000001</c:v>
                </c:pt>
                <c:pt idx="3">
                  <c:v>38.800000000000004</c:v>
                </c:pt>
                <c:pt idx="4">
                  <c:v>23.2</c:v>
                </c:pt>
                <c:pt idx="5">
                  <c:v>39.200000000000003</c:v>
                </c:pt>
                <c:pt idx="6">
                  <c:v>42.1</c:v>
                </c:pt>
                <c:pt idx="7">
                  <c:v>39.1</c:v>
                </c:pt>
                <c:pt idx="8">
                  <c:v>21.8</c:v>
                </c:pt>
              </c:numCache>
            </c:numRef>
          </c:val>
        </c:ser>
        <c:marker val="1"/>
        <c:axId val="49825280"/>
        <c:axId val="49826816"/>
      </c:lineChart>
      <c:catAx>
        <c:axId val="49825280"/>
        <c:scaling>
          <c:orientation val="minMax"/>
        </c:scaling>
        <c:axPos val="b"/>
        <c:numFmt formatCode="General" sourceLinked="1"/>
        <c:tickLblPos val="nextTo"/>
        <c:crossAx val="49826816"/>
        <c:crosses val="autoZero"/>
        <c:auto val="1"/>
        <c:lblAlgn val="ctr"/>
        <c:lblOffset val="100"/>
      </c:catAx>
      <c:valAx>
        <c:axId val="49826816"/>
        <c:scaling>
          <c:orientation val="minMax"/>
        </c:scaling>
        <c:axPos val="l"/>
        <c:majorGridlines/>
        <c:numFmt formatCode="General" sourceLinked="1"/>
        <c:tickLblPos val="nextTo"/>
        <c:crossAx val="49825280"/>
        <c:crosses val="autoZero"/>
        <c:crossBetween val="between"/>
      </c:valAx>
      <c:spPr>
        <a:ln w="63500" cap="rnd">
          <a:miter lim="800000"/>
        </a:ln>
      </c:spPr>
    </c:plotArea>
    <c:plotVisOnly val="1"/>
    <c:dispBlanksAs val="gap"/>
  </c:chart>
  <c:txPr>
    <a:bodyPr/>
    <a:lstStyle/>
    <a:p>
      <a:pPr>
        <a:defRPr sz="2000" b="1" i="0" baseline="0">
          <a:solidFill>
            <a:srgbClr val="002060"/>
          </a:solidFill>
        </a:defRPr>
      </a:pPr>
      <a:endParaRPr lang="ru-RU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1FBEB75-BD79-4ED8-A901-F8015823DC11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2467AF2-EA8F-439D-A68D-F206F9FA48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Кто я и как я оказалась здесь. </a:t>
            </a:r>
            <a:endParaRPr lang="en-US" smtClean="0"/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FF5BC1D-F0D5-4EED-9949-001C265F038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http://www.afsp.org</a:t>
            </a:r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384B840-EA84-496C-A0F3-A771C95B6142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До и после. </a:t>
            </a:r>
            <a:r>
              <a:rPr lang="en-US" smtClean="0"/>
              <a:t>Prevention and post-vention. </a:t>
            </a:r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D92DFCA-A802-4C20-898B-93E2FDB209A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Домашние визиты близким людям погибших. Уникальная программа.</a:t>
            </a:r>
            <a:endParaRPr lang="en-US" smtClean="0"/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380088B-F0E8-49BC-BA75-31F621F3513B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Палатка с майками для волонтеров и участников</a:t>
            </a:r>
            <a:endParaRPr lang="en-US" smtClean="0"/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6D1CBEF-B051-4B81-B8B1-1821E432434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Сердца с именами погибших и посланиями к ним.</a:t>
            </a:r>
            <a:endParaRPr lang="en-US" smtClean="0"/>
          </a:p>
        </p:txBody>
      </p:sp>
      <p:sp>
        <p:nvSpPr>
          <p:cNvPr id="624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FBC8A9-EA79-413F-87B7-1F1E07E0305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Бусы разных цветов для участников похода (родители, дети, братья или сестры, родственники, сочувствующие, и другие)</a:t>
            </a:r>
            <a:endParaRPr lang="en-US" smtClean="0"/>
          </a:p>
        </p:txBody>
      </p:sp>
      <p:sp>
        <p:nvSpPr>
          <p:cNvPr id="645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217EC3-EC09-4210-8AFC-B9F446AF6F17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Цветы в память о погибших, принесенные участниками похода.</a:t>
            </a:r>
            <a:endParaRPr lang="en-US" smtClean="0"/>
          </a:p>
        </p:txBody>
      </p:sp>
      <p:sp>
        <p:nvSpPr>
          <p:cNvPr id="665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110B49B-814F-44CD-892C-B37FA9C898F9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6A591-6405-4E0C-8629-62146641F455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A73F0-4765-4A84-85F4-D57F984C73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BA597-E166-4BC9-BBAC-C4E5F99D79B8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E0360-1B10-4492-B311-73F8C78C9D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02F81-EE87-485A-BC48-D6A4B5756D72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A9004-4B64-4521-9351-3075361F35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4ACD0-C368-453F-BF33-612B65AA9C30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E4A73-B145-41B7-AC72-B584170736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AAA7F-FE70-48B3-844D-BD632CED30C9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52B7D-AD44-41B8-A215-8B282E0261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7A24D-4933-4710-93DD-E778565F59DA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A2CE4-C94A-41C9-9F42-71C9DB2012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E914C-5C9C-4698-AA12-40142B591603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3204D-3B44-45C2-A8DF-700AF4F70E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62B62-8910-47DC-897C-B6B5F3716BB4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9E0DB-B04C-4345-8266-70C1BB75BA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8AFD8-E0B2-44A2-905B-E9B2E016B19A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0841B-914F-45EC-AC45-7D8A182830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BC196-9295-4E29-8A1E-2EE3251E4493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056CD-5A0A-4DA7-87F2-D76201B880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2D607-3458-4971-A87A-78783C8FEF32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0F710-DC57-4550-9012-9A2FF2FB40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7A85CC-5E00-4316-930F-939540F21AED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585B1B-A27C-4E89-8D15-433D9D8B5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mailto:lalaverdova@gmail.com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fsp.org/outreachprogram/volunteertrainin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fsp.org/out-of-the-darkness-walks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хтерев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24" y="142853"/>
            <a:ext cx="2870402" cy="6572296"/>
          </a:xfrm>
          <a:prstGeom prst="rect">
            <a:avLst/>
          </a:prstGeom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</p:pic>
      <p:sp>
        <p:nvSpPr>
          <p:cNvPr id="5" name="Заголовок 4"/>
          <p:cNvSpPr txBox="1">
            <a:spLocks/>
          </p:cNvSpPr>
          <p:nvPr/>
        </p:nvSpPr>
        <p:spPr>
          <a:xfrm>
            <a:off x="3214688" y="285750"/>
            <a:ext cx="5715000" cy="6357938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lnSpc>
                <a:spcPct val="120000"/>
              </a:lnSpc>
              <a:spcBef>
                <a:spcPct val="50000"/>
              </a:spcBef>
              <a:spcAft>
                <a:spcPts val="0"/>
              </a:spcAft>
              <a:defRPr/>
            </a:pPr>
            <a:endParaRPr lang="ru-RU" sz="2800" b="1" cap="all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00375" y="25400"/>
            <a:ext cx="6000750" cy="7202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Профилактика суицидов подростков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Калмыков Юрий Алексеевич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зав. </a:t>
            </a:r>
            <a:r>
              <a:rPr lang="ru-RU" sz="2800" b="1" i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суицидологической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службой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Республиканской клинической психиатрической больницы им.акад. В.М.Бехтерева,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зав. курсом клинической психологии ФПК и ППС КГМУ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25 февраля 2014 года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07950" y="260350"/>
            <a:ext cx="8856663" cy="1197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СУБЪЕКТЫ РФ СО СВЕРХВЫСОКОЙ ЧАСТОТОЙ СУИЦИДОВ (на 100 000 населения)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Республика Башкортостан 56,2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Кировская область 56,6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Республика Марий Эл 57,8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Амурская область 57,9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Еврейская автономная область 57,9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Удмуртская Республика 58,3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Забайкальский край 58,5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Читинская область 59,6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Республика Тыва 61,3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Республика Бурятия 66,6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Республика Алтай 76,4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Ненецкий автономный округ 79,0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Чукотский автономный округ 100,2</a:t>
            </a:r>
          </a:p>
          <a:p>
            <a:pPr algn="ctr"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07950" y="260350"/>
            <a:ext cx="8856663" cy="706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ЭТНИЧЕСКИЕ ГРУППЫ ВЫСОКОГО </a:t>
            </a: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СУИЦИДАЛЬНОГО РИСКА (Б.С.Положий, 2013)</a:t>
            </a:r>
            <a:endParaRPr lang="ru-RU" sz="30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3000" b="1" dirty="0">
              <a:solidFill>
                <a:srgbClr val="A50021"/>
              </a:solidFill>
              <a:latin typeface="+mn-lt"/>
              <a:cs typeface="+mn-cs"/>
            </a:endParaRPr>
          </a:p>
          <a:p>
            <a:pPr marL="342900" indent="-342900" algn="ctr" fontAlgn="auto">
              <a:spcBef>
                <a:spcPct val="50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sz="2400" b="1" dirty="0">
                <a:solidFill>
                  <a:srgbClr val="A50021"/>
                </a:solidFill>
                <a:latin typeface="+mn-lt"/>
                <a:cs typeface="+mn-cs"/>
              </a:rPr>
              <a:t>КОРЕННЫЕ </a:t>
            </a:r>
            <a:r>
              <a:rPr lang="ru-RU" sz="2400" b="1" dirty="0">
                <a:solidFill>
                  <a:srgbClr val="A50021"/>
                </a:solidFill>
                <a:latin typeface="+mn-lt"/>
                <a:cs typeface="+mn-cs"/>
              </a:rPr>
              <a:t>ЭТНОСЫ СИБИРИ</a:t>
            </a:r>
            <a:r>
              <a:rPr lang="ru-RU" sz="2400" b="1" dirty="0">
                <a:solidFill>
                  <a:srgbClr val="A50021"/>
                </a:solidFill>
                <a:latin typeface="+mn-lt"/>
                <a:cs typeface="+mn-cs"/>
              </a:rPr>
              <a:t>, ДАЛЬНЕГО ВОСТОКА И КРАЙНЕГО СЕВЕРА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+mn-lt"/>
                <a:cs typeface="+mn-cs"/>
              </a:rPr>
              <a:t>(чукчи, ненцы, эвенки, эвены, и др.</a:t>
            </a:r>
          </a:p>
          <a:p>
            <a:pPr marL="342900" indent="-342900" algn="ctr" fontAlgn="auto">
              <a:spcBef>
                <a:spcPct val="50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sz="2400" b="1" dirty="0">
                <a:solidFill>
                  <a:srgbClr val="C00000"/>
                </a:solidFill>
                <a:latin typeface="+mn-lt"/>
                <a:cs typeface="+mn-cs"/>
              </a:rPr>
              <a:t>ТЮРКСКИЕ </a:t>
            </a:r>
            <a:r>
              <a:rPr lang="ru-RU" sz="2400" b="1" dirty="0">
                <a:solidFill>
                  <a:srgbClr val="C00000"/>
                </a:solidFill>
                <a:latin typeface="+mn-lt"/>
                <a:cs typeface="+mn-cs"/>
              </a:rPr>
              <a:t>ЭТНОСЫ СИБИРИ</a:t>
            </a:r>
            <a:endParaRPr lang="ru-RU" sz="2400" b="1" dirty="0">
              <a:solidFill>
                <a:srgbClr val="C00000"/>
              </a:solidFill>
              <a:latin typeface="+mn-lt"/>
              <a:cs typeface="+mn-cs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+mn-lt"/>
                <a:cs typeface="+mn-cs"/>
              </a:rPr>
              <a:t>(алтайцы, </a:t>
            </a:r>
            <a:r>
              <a:rPr lang="ru-RU" sz="2400" b="1" dirty="0" err="1">
                <a:solidFill>
                  <a:srgbClr val="002060"/>
                </a:solidFill>
                <a:latin typeface="+mn-lt"/>
                <a:cs typeface="+mn-cs"/>
              </a:rPr>
              <a:t>тывинцы</a:t>
            </a:r>
            <a:r>
              <a:rPr lang="ru-RU" sz="2400" b="1" dirty="0">
                <a:solidFill>
                  <a:srgbClr val="002060"/>
                </a:solidFill>
                <a:latin typeface="+mn-lt"/>
                <a:cs typeface="+mn-cs"/>
              </a:rPr>
              <a:t>)</a:t>
            </a:r>
          </a:p>
          <a:p>
            <a:pPr marL="342900" indent="-342900" algn="ctr" fontAlgn="auto">
              <a:spcBef>
                <a:spcPct val="50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sz="2400" b="1" dirty="0">
                <a:solidFill>
                  <a:srgbClr val="A50021"/>
                </a:solidFill>
                <a:latin typeface="+mn-lt"/>
                <a:cs typeface="+mn-cs"/>
              </a:rPr>
              <a:t>МОНГОЛЬСКИЕ ЭТНОСЫ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+mn-lt"/>
                <a:cs typeface="+mn-cs"/>
              </a:rPr>
              <a:t>(буряты, калмыки)</a:t>
            </a:r>
          </a:p>
          <a:p>
            <a:pPr marL="342900" indent="-342900" algn="ctr" fontAlgn="auto">
              <a:spcBef>
                <a:spcPct val="500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ru-RU" sz="2400" b="1" dirty="0">
                <a:solidFill>
                  <a:srgbClr val="990000"/>
                </a:solidFill>
                <a:latin typeface="+mn-lt"/>
                <a:cs typeface="+mn-cs"/>
              </a:rPr>
              <a:t>ФИННО-УГОРСКИЕ ЭТНОСЫ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+mn-lt"/>
                <a:cs typeface="+mn-cs"/>
              </a:rPr>
              <a:t>(удмурты, </a:t>
            </a:r>
            <a:r>
              <a:rPr lang="ru-RU" sz="2400" b="1" dirty="0" err="1">
                <a:solidFill>
                  <a:srgbClr val="002060"/>
                </a:solidFill>
                <a:latin typeface="+mn-lt"/>
                <a:cs typeface="+mn-cs"/>
              </a:rPr>
              <a:t>коми</a:t>
            </a:r>
            <a:r>
              <a:rPr lang="ru-RU" sz="2400" b="1" dirty="0">
                <a:solidFill>
                  <a:srgbClr val="002060"/>
                </a:solidFill>
                <a:latin typeface="+mn-lt"/>
                <a:cs typeface="+mn-cs"/>
              </a:rPr>
              <a:t>, марийцы, карелы, и др.)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b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179388" y="587375"/>
            <a:ext cx="8785225" cy="627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tabLst>
                <a:tab pos="533400" algn="l"/>
              </a:tabLs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ЭТНОКУЛЬТУРАЛЬНЫЕ ДЕТЕРМИНАНТЫ </a:t>
            </a:r>
          </a:p>
          <a:p>
            <a:pPr algn="ctr"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tabLst>
                <a:tab pos="533400" algn="l"/>
              </a:tabLs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ВЫСОКОГО РИСКА СУИЦИДАЛЬНОГО ПРОЦЕССА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533400" algn="l"/>
              </a:tabLst>
              <a:defRPr/>
            </a:pPr>
            <a:endParaRPr lang="ru-RU" sz="2000" b="1" dirty="0">
              <a:solidFill>
                <a:srgbClr val="FF330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533400" algn="l"/>
              </a:tabLst>
              <a:defRPr/>
            </a:pPr>
            <a:r>
              <a:rPr lang="ru-RU" sz="2400" b="1" u="sng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КУЛЬТУРАЛЬНЫЕ ОСОБЕННОСТИ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, СФОРМИРОВАВШИЕСЯ НА ОСНОВЕ ВОСТОЧНЫХ РЕЛИГИЙ (БУДДИЗМ, ИНДУИЗМ), а также ТРАДИЦИОННЫХ (АРХАИЧЕСКИХ) ВЕРОВАНИЙ. ОТНОШЕНИЕ К САМОУБИЙСТВУ,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ВОШЕДШЕЕ В КУЛЬТУРУ ТАКИХ ЭТНОСОВ, НОСИТ ЛОЯЛЬНЫЙ И ДАЖЕ ОДОБРИТЕЛЬНЫЙ ХАРАКТЕР.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tabLst>
                <a:tab pos="533400" algn="l"/>
              </a:tabLst>
              <a:defRPr/>
            </a:pPr>
            <a:endParaRPr lang="ru-RU" sz="2400" b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533400" algn="l"/>
              </a:tabLst>
              <a:defRPr/>
            </a:pPr>
            <a:r>
              <a:rPr lang="ru-RU" sz="2400" b="1" u="sng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ОСОБЕННОСТИ НАЦИОНАЛЬНОЙ ПСИХОЛОГИИ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: ПОВЫШЕННАЯ СЕНЗИТИВНОСТЬ, ИНТРОВЕРТИРОВАННОСТЬ, ПСИХОЛОГИЧЕСКАЯ НЕУСТОЙЧИВОСТЬ, НИЗКАЯ ТОЛЕРАНТНОСТЬ К СТРЕССУ, ИМПРЕССИВНЫЕ И АУТОАГРЕССИВНЫЕ ФОРМЫ РЕАГИРОВАНИЯ В СТРЕССОВЫХ СИТУАЦИЯХ, АНТИЦИПАЦИОННАЯ НЕСОСТОЯТЕЛЬНОСТЬ.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07950" y="260350"/>
            <a:ext cx="8856663" cy="1178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36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СУБЪЕКТЫ РФ С НИЗКОЙ ЧАСТОТОЙ СУИЦИДОВ (на 100 000 населения)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Республика Ингушетия 0,3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Чеченская Республика 1,1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Республика Дагестан 4,1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Республика Северная Осетия 6,1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г. Москва 7,9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Кабардино-Балкарская Республика 9,9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Карачаево-Черкесская Республика 10,0</a:t>
            </a:r>
          </a:p>
          <a:p>
            <a:pPr algn="ctr" fontAlgn="auto">
              <a:spcAft>
                <a:spcPts val="0"/>
              </a:spcAft>
              <a:defRPr/>
            </a:pPr>
            <a:endParaRPr lang="ru-RU" altLang="ru-RU" sz="28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altLang="ru-RU" sz="32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252413" y="-101600"/>
            <a:ext cx="8891587" cy="667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504825" algn="l"/>
              </a:tabLst>
              <a:defRPr/>
            </a:pPr>
            <a:r>
              <a:rPr lang="ru-RU" sz="2800" b="1" dirty="0">
                <a:solidFill>
                  <a:srgbClr val="003399"/>
                </a:solidFill>
                <a:latin typeface="+mn-lt"/>
                <a:cs typeface="+mn-cs"/>
              </a:rPr>
              <a:t>        </a:t>
            </a:r>
            <a:endParaRPr lang="ru-RU" sz="2800" b="1" dirty="0">
              <a:solidFill>
                <a:srgbClr val="003399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504825" algn="l"/>
              </a:tabLst>
              <a:defRPr/>
            </a:pPr>
            <a:r>
              <a:rPr lang="ru-RU" sz="2400" b="1" dirty="0">
                <a:solidFill>
                  <a:srgbClr val="A50021"/>
                </a:solidFill>
                <a:latin typeface="+mn-lt"/>
                <a:cs typeface="+mn-cs"/>
              </a:rPr>
              <a:t>ЭТНОКУЛЬТУРАЛЬНЫЕ </a:t>
            </a:r>
            <a:r>
              <a:rPr lang="ru-RU" sz="2400" b="1" dirty="0">
                <a:solidFill>
                  <a:srgbClr val="A50021"/>
                </a:solidFill>
                <a:latin typeface="+mn-lt"/>
                <a:cs typeface="+mn-cs"/>
              </a:rPr>
              <a:t>ДЕТЕРМИНАНТЫ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504825" algn="l"/>
              </a:tabLst>
              <a:defRPr/>
            </a:pPr>
            <a:r>
              <a:rPr lang="ru-RU" sz="2400" b="1" dirty="0">
                <a:solidFill>
                  <a:srgbClr val="A50021"/>
                </a:solidFill>
                <a:latin typeface="+mn-lt"/>
                <a:cs typeface="+mn-cs"/>
              </a:rPr>
              <a:t>НИЗКОГО РИСКА СУИЦИДАЛЬНОГО </a:t>
            </a:r>
            <a:r>
              <a:rPr lang="ru-RU" sz="2400" b="1" dirty="0">
                <a:solidFill>
                  <a:srgbClr val="A50021"/>
                </a:solidFill>
                <a:latin typeface="+mn-lt"/>
                <a:cs typeface="+mn-cs"/>
              </a:rPr>
              <a:t>ПРОЦЕССА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504825" algn="l"/>
              </a:tabLst>
              <a:defRPr/>
            </a:pPr>
            <a:r>
              <a:rPr lang="ru-RU" sz="2400" b="1" dirty="0">
                <a:solidFill>
                  <a:srgbClr val="A50021"/>
                </a:solidFill>
                <a:latin typeface="+mn-lt"/>
                <a:cs typeface="+mn-cs"/>
              </a:rPr>
              <a:t>(Б.С.Положий, 2013)</a:t>
            </a:r>
            <a:endParaRPr lang="ru-RU" sz="2400" b="1" dirty="0">
              <a:solidFill>
                <a:srgbClr val="A50021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504825" algn="l"/>
              </a:tabLst>
              <a:defRPr/>
            </a:pPr>
            <a:endParaRPr lang="ru-RU" sz="24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504825" algn="l"/>
              </a:tabLst>
              <a:defRPr/>
            </a:pPr>
            <a:r>
              <a:rPr lang="ru-RU" sz="2200" b="1" u="sng" dirty="0">
                <a:solidFill>
                  <a:srgbClr val="002060"/>
                </a:solidFill>
                <a:latin typeface="+mn-lt"/>
                <a:cs typeface="+mn-cs"/>
              </a:rPr>
              <a:t>КУЛЬТУРАЛЬНЫЕ ОСОБЕННОСТИ</a:t>
            </a:r>
            <a:r>
              <a:rPr lang="ru-RU" sz="2200" b="1" dirty="0">
                <a:solidFill>
                  <a:srgbClr val="002060"/>
                </a:solidFill>
                <a:latin typeface="+mn-lt"/>
                <a:cs typeface="+mn-cs"/>
              </a:rPr>
              <a:t>, СФОРМИРОВАВШИЕСЯ НА  ОСНОВЕ т.н. «АНТИСУИЦИДАЛЬНЫХ» КОНФЕССИЙ (ХРИСТИАНСТВО, ИСЛАМ, ИУДАИЗМ).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504825" algn="l"/>
              </a:tabLst>
              <a:defRPr/>
            </a:pPr>
            <a:r>
              <a:rPr lang="ru-RU" sz="2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</a:t>
            </a:r>
            <a:r>
              <a:rPr lang="ru-RU" sz="2200" b="1" i="1" dirty="0">
                <a:solidFill>
                  <a:srgbClr val="002060"/>
                </a:solidFill>
                <a:latin typeface="+mn-lt"/>
                <a:cs typeface="+mn-cs"/>
              </a:rPr>
              <a:t>САМОУБИЙСТВО</a:t>
            </a:r>
            <a:r>
              <a:rPr lang="ru-RU" sz="2200" i="1" dirty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r>
              <a:rPr lang="ru-RU" sz="2200" b="1" i="1" dirty="0">
                <a:solidFill>
                  <a:srgbClr val="002060"/>
                </a:solidFill>
                <a:latin typeface="+mn-lt"/>
                <a:cs typeface="+mn-cs"/>
              </a:rPr>
              <a:t>РАСЦЕНИВАЕТСЯ КАК АБСОЛЮТНОЕ ЗЛО И ОДИН ИЗ САМЫХ ТЯЖКИХ ГРЕХОВ. НАИБОЛЕЕ НЕТЕРПИМОЕ ОТНОШЕНИЕ К СОВЕРШЕНИЮ СУИЦИДА СОДЕРЖИТСЯ В ИСЛАМЕ.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504825" algn="l"/>
              </a:tabLst>
              <a:defRPr/>
            </a:pPr>
            <a:r>
              <a:rPr lang="ru-RU" sz="2000" b="1" dirty="0">
                <a:solidFill>
                  <a:srgbClr val="002060"/>
                </a:solidFill>
                <a:latin typeface="+mn-lt"/>
                <a:cs typeface="+mn-cs"/>
              </a:rPr>
              <a:t>  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504825" algn="l"/>
              </a:tabLst>
              <a:defRPr/>
            </a:pPr>
            <a:endParaRPr lang="ru-RU" sz="2000" b="1" u="sng" dirty="0">
              <a:solidFill>
                <a:srgbClr val="00206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504825" algn="l"/>
              </a:tabLst>
              <a:defRPr/>
            </a:pPr>
            <a:r>
              <a:rPr lang="ru-RU" sz="2200" b="1" u="sng" dirty="0">
                <a:solidFill>
                  <a:srgbClr val="002060"/>
                </a:solidFill>
                <a:latin typeface="+mn-lt"/>
                <a:cs typeface="+mn-cs"/>
              </a:rPr>
              <a:t>ОСОБЕННОСТИ НАЦИОНАЛЬНОЙ ПСИХОЛОГИИ</a:t>
            </a:r>
            <a:r>
              <a:rPr lang="ru-RU" sz="2200" b="1" dirty="0">
                <a:solidFill>
                  <a:srgbClr val="002060"/>
                </a:solidFill>
                <a:latin typeface="+mn-lt"/>
                <a:cs typeface="+mn-cs"/>
              </a:rPr>
              <a:t>: </a:t>
            </a:r>
            <a:r>
              <a:rPr lang="ru-RU" sz="2200" b="1" i="1" dirty="0">
                <a:solidFill>
                  <a:srgbClr val="002060"/>
                </a:solidFill>
                <a:latin typeface="+mn-lt"/>
                <a:cs typeface="+mn-cs"/>
              </a:rPr>
              <a:t>УВЕРЕННОСТЬ В СЕБЕ, НЕЗАВИСИМОСТЬ, ЭКСТРОВЕРТИРОВАННОСТЬ, </a:t>
            </a:r>
            <a:endParaRPr lang="ru-RU" sz="2200" b="1" i="1" dirty="0">
              <a:solidFill>
                <a:srgbClr val="00206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504825" algn="l"/>
              </a:tabLst>
              <a:defRPr/>
            </a:pPr>
            <a:r>
              <a:rPr lang="ru-RU" sz="2200" b="1" i="1" dirty="0">
                <a:solidFill>
                  <a:srgbClr val="002060"/>
                </a:solidFill>
                <a:latin typeface="+mn-lt"/>
                <a:cs typeface="+mn-cs"/>
              </a:rPr>
              <a:t>НЕДОПУСТИМОСТЬ </a:t>
            </a:r>
            <a:r>
              <a:rPr lang="ru-RU" sz="2200" b="1" i="1" dirty="0">
                <a:solidFill>
                  <a:srgbClr val="002060"/>
                </a:solidFill>
                <a:latin typeface="+mn-lt"/>
                <a:cs typeface="+mn-cs"/>
              </a:rPr>
              <a:t>ПРОЯВЛЕНИЯ ЛИЧНОЙ СЛАБОСТИ, ПРЕОБЛАДАНИЕ ГЕТЕРОАГРЕССИВНЫХ ФОРМ РЕАГИРОВАНИЯ НА СТРЕСС, ОРТОДОКСАЛЬНОЕ СЛЕДОВАНИЕ НАЦИОНАЛЬНЫМ ТРАДИЦИЯМ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912813" eaLnBrk="0" fontAlgn="auto" hangingPunct="0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2700" b="1" cap="all" spc="-15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253055"/>
                    </a:gs>
                    <a:gs pos="100000">
                      <a:srgbClr val="5100A2"/>
                    </a:gs>
                  </a:gsLst>
                  <a:lin ang="5400000" scaled="0"/>
                </a:gradFill>
                <a:latin typeface="Trebuchet MS" pitchFamily="34" charset="0"/>
                <a:cs typeface="Arial" charset="0"/>
              </a:rPr>
              <a:t/>
            </a:r>
            <a:br>
              <a:rPr lang="ru-RU" sz="2700" b="1" cap="all" spc="-15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253055"/>
                    </a:gs>
                    <a:gs pos="100000">
                      <a:srgbClr val="5100A2"/>
                    </a:gs>
                  </a:gsLst>
                  <a:lin ang="5400000" scaled="0"/>
                </a:gradFill>
                <a:latin typeface="Trebuchet MS" pitchFamily="34" charset="0"/>
                <a:cs typeface="Arial" charset="0"/>
              </a:rPr>
            </a:br>
            <a:r>
              <a:rPr lang="ru-RU" sz="2700" b="1" cap="all" spc="-15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253055"/>
                    </a:gs>
                    <a:gs pos="100000">
                      <a:srgbClr val="5100A2"/>
                    </a:gs>
                  </a:gsLst>
                  <a:lin ang="5400000" scaled="0"/>
                </a:gradFill>
                <a:latin typeface="Trebuchet MS" pitchFamily="34" charset="0"/>
                <a:cs typeface="Arial" charset="0"/>
              </a:rPr>
              <a:t/>
            </a:r>
            <a:br>
              <a:rPr lang="ru-RU" sz="2700" b="1" cap="all" spc="-15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253055"/>
                    </a:gs>
                    <a:gs pos="100000">
                      <a:srgbClr val="5100A2"/>
                    </a:gs>
                  </a:gsLst>
                  <a:lin ang="5400000" scaled="0"/>
                </a:gradFill>
                <a:latin typeface="Trebuchet MS" pitchFamily="34" charset="0"/>
                <a:cs typeface="Arial" charset="0"/>
              </a:rPr>
            </a:br>
            <a:r>
              <a:rPr lang="ru-RU" b="1" cap="all" spc="-15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253055"/>
                    </a:gs>
                    <a:gs pos="100000">
                      <a:srgbClr val="5100A2"/>
                    </a:gs>
                  </a:gsLst>
                  <a:lin ang="5400000" scaled="0"/>
                </a:gradFill>
                <a:latin typeface="Trebuchet MS" pitchFamily="34" charset="0"/>
                <a:cs typeface="Arial" charset="0"/>
              </a:rPr>
              <a:t> </a:t>
            </a:r>
            <a:r>
              <a:rPr lang="ru-RU" sz="2200" b="1" cap="all" spc="-150" dirty="0" smtClean="0">
                <a:ln w="3175">
                  <a:noFill/>
                </a:ln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Arial" charset="0"/>
              </a:rPr>
              <a:t>КОЛИЧЕСТВО </a:t>
            </a:r>
            <a:r>
              <a:rPr lang="ru-RU" sz="2200" b="1" cap="all" spc="-150" dirty="0" err="1" smtClean="0">
                <a:ln w="3175">
                  <a:noFill/>
                </a:ln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Arial" charset="0"/>
              </a:rPr>
              <a:t>ЗавершенныХ</a:t>
            </a:r>
            <a:r>
              <a:rPr lang="ru-RU" sz="2200" b="1" cap="all" spc="-150" dirty="0" smtClean="0">
                <a:ln w="3175">
                  <a:noFill/>
                </a:ln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Arial" charset="0"/>
              </a:rPr>
              <a:t> </a:t>
            </a:r>
            <a:r>
              <a:rPr lang="ru-RU" sz="2200" b="1" cap="all" spc="-150" dirty="0" err="1" smtClean="0">
                <a:ln w="3175">
                  <a:noFill/>
                </a:ln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Arial" charset="0"/>
              </a:rPr>
              <a:t>суицидОВ</a:t>
            </a:r>
            <a:r>
              <a:rPr lang="ru-RU" sz="2200" b="1" spc="-150" dirty="0" smtClean="0">
                <a:ln w="3175">
                  <a:noFill/>
                </a:ln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Arial" charset="0"/>
              </a:rPr>
              <a:t> в </a:t>
            </a:r>
            <a:r>
              <a:rPr lang="ru-RU" sz="2200" b="1" cap="all" spc="-150" dirty="0" smtClean="0">
                <a:ln w="3175">
                  <a:noFill/>
                </a:ln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Arial" charset="0"/>
              </a:rPr>
              <a:t>Республике Татарстан </a:t>
            </a:r>
            <a:br>
              <a:rPr lang="ru-RU" sz="2200" b="1" cap="all" spc="-150" dirty="0" smtClean="0">
                <a:ln w="3175">
                  <a:noFill/>
                </a:ln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Arial" charset="0"/>
              </a:rPr>
            </a:br>
            <a:r>
              <a:rPr lang="ru-RU" sz="2200" b="1" spc="-150" dirty="0" smtClean="0">
                <a:ln w="3175">
                  <a:noFill/>
                </a:ln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Arial" charset="0"/>
              </a:rPr>
              <a:t>в 2005-2013гг.</a:t>
            </a:r>
            <a:br>
              <a:rPr lang="ru-RU" sz="2200" b="1" spc="-150" dirty="0" smtClean="0">
                <a:ln w="3175">
                  <a:noFill/>
                </a:ln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Arial" charset="0"/>
              </a:rPr>
            </a:br>
            <a:r>
              <a:rPr lang="ru-RU" sz="2200" b="1" spc="-150" dirty="0" smtClean="0">
                <a:ln w="3175">
                  <a:noFill/>
                </a:ln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Arial" charset="0"/>
              </a:rPr>
              <a:t>(по данным Федеральной службы государственной статистики) </a:t>
            </a:r>
            <a:r>
              <a:rPr lang="ru-RU" b="1" spc="-15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253055"/>
                    </a:gs>
                    <a:gs pos="100000">
                      <a:srgbClr val="5100A2"/>
                    </a:gs>
                  </a:gsLst>
                  <a:lin ang="5400000" scaled="0"/>
                </a:gradFill>
                <a:latin typeface="Trebuchet MS" pitchFamily="34" charset="0"/>
                <a:cs typeface="Arial" charset="0"/>
              </a:rPr>
              <a:t/>
            </a:r>
            <a:br>
              <a:rPr lang="ru-RU" b="1" spc="-15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253055"/>
                    </a:gs>
                    <a:gs pos="100000">
                      <a:srgbClr val="5100A2"/>
                    </a:gs>
                  </a:gsLst>
                  <a:lin ang="5400000" scaled="0"/>
                </a:gradFill>
                <a:latin typeface="Trebuchet MS" pitchFamily="34" charset="0"/>
                <a:cs typeface="Arial" charset="0"/>
              </a:rPr>
            </a:br>
            <a:endParaRPr lang="ru-RU" dirty="0"/>
          </a:p>
        </p:txBody>
      </p:sp>
      <p:graphicFrame>
        <p:nvGraphicFramePr>
          <p:cNvPr id="26626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3250" y="1665288"/>
          <a:ext cx="7888288" cy="4397375"/>
        </p:xfrm>
        <a:graphic>
          <a:graphicData uri="http://schemas.openxmlformats.org/presentationml/2006/ole">
            <p:oleObj spid="_x0000_s26626" name="Worksheet" r:id="rId3" imgW="8696390" imgH="484812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defTabSz="912813" eaLnBrk="0" fontAlgn="auto" hangingPunct="0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2400" b="1" cap="all" spc="-15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253055"/>
                    </a:gs>
                    <a:gs pos="100000">
                      <a:srgbClr val="5100A2"/>
                    </a:gs>
                  </a:gsLst>
                  <a:lin ang="5400000" scaled="0"/>
                </a:gradFill>
                <a:latin typeface="Trebuchet MS" pitchFamily="34" charset="0"/>
                <a:cs typeface="Arial" charset="0"/>
              </a:rPr>
              <a:t/>
            </a:r>
            <a:br>
              <a:rPr lang="ru-RU" sz="2400" b="1" cap="all" spc="-15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253055"/>
                    </a:gs>
                    <a:gs pos="100000">
                      <a:srgbClr val="5100A2"/>
                    </a:gs>
                  </a:gsLst>
                  <a:lin ang="5400000" scaled="0"/>
                </a:gradFill>
                <a:latin typeface="Trebuchet MS" pitchFamily="34" charset="0"/>
                <a:cs typeface="Arial" charset="0"/>
              </a:rPr>
            </a:br>
            <a:r>
              <a:rPr lang="ru-RU" sz="2400" b="1" cap="all" spc="-15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253055"/>
                    </a:gs>
                    <a:gs pos="100000">
                      <a:srgbClr val="5100A2"/>
                    </a:gs>
                  </a:gsLst>
                  <a:lin ang="5400000" scaled="0"/>
                </a:gradFill>
                <a:latin typeface="Trebuchet MS" pitchFamily="34" charset="0"/>
                <a:cs typeface="Arial" charset="0"/>
              </a:rPr>
              <a:t/>
            </a:r>
            <a:br>
              <a:rPr lang="ru-RU" sz="2400" b="1" cap="all" spc="-15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253055"/>
                    </a:gs>
                    <a:gs pos="100000">
                      <a:srgbClr val="5100A2"/>
                    </a:gs>
                  </a:gsLst>
                  <a:lin ang="5400000" scaled="0"/>
                </a:gradFill>
                <a:latin typeface="Trebuchet MS" pitchFamily="34" charset="0"/>
                <a:cs typeface="Arial" charset="0"/>
              </a:rPr>
            </a:br>
            <a:r>
              <a:rPr lang="ru-RU" sz="2400" b="1" cap="all" spc="-150" dirty="0" smtClean="0">
                <a:ln w="3175">
                  <a:noFill/>
                </a:ln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Arial" charset="0"/>
              </a:rPr>
              <a:t>КОЛИЧЕСТВО </a:t>
            </a:r>
            <a:r>
              <a:rPr lang="ru-RU" sz="2400" b="1" cap="all" spc="-150" dirty="0" err="1" smtClean="0">
                <a:ln w="3175">
                  <a:noFill/>
                </a:ln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Arial" charset="0"/>
              </a:rPr>
              <a:t>ЗавершенныХ</a:t>
            </a:r>
            <a:r>
              <a:rPr lang="ru-RU" sz="2400" b="1" cap="all" spc="-150" dirty="0" smtClean="0">
                <a:ln w="3175">
                  <a:noFill/>
                </a:ln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Arial" charset="0"/>
              </a:rPr>
              <a:t> </a:t>
            </a:r>
            <a:r>
              <a:rPr lang="ru-RU" sz="2400" b="1" cap="all" spc="-150" dirty="0" err="1" smtClean="0">
                <a:ln w="3175">
                  <a:noFill/>
                </a:ln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Arial" charset="0"/>
              </a:rPr>
              <a:t>суицидОВ</a:t>
            </a:r>
            <a:r>
              <a:rPr lang="ru-RU" sz="2400" b="1" cap="all" spc="-150" dirty="0" smtClean="0">
                <a:ln w="3175">
                  <a:noFill/>
                </a:ln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Arial" charset="0"/>
              </a:rPr>
              <a:t> несовершеннолетних</a:t>
            </a:r>
            <a:r>
              <a:rPr lang="ru-RU" sz="2400" b="1" spc="-150" dirty="0" smtClean="0">
                <a:ln w="3175">
                  <a:noFill/>
                </a:ln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Arial" charset="0"/>
              </a:rPr>
              <a:t> в </a:t>
            </a:r>
            <a:r>
              <a:rPr lang="ru-RU" sz="2400" b="1" cap="all" spc="-150" dirty="0" smtClean="0">
                <a:ln w="3175">
                  <a:noFill/>
                </a:ln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Arial" charset="0"/>
              </a:rPr>
              <a:t>Республике Татарстан </a:t>
            </a:r>
            <a:r>
              <a:rPr lang="ru-RU" sz="2400" b="1" spc="-150" dirty="0" smtClean="0">
                <a:ln w="3175">
                  <a:noFill/>
                </a:ln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Arial" charset="0"/>
              </a:rPr>
              <a:t>в 2005-2013гг.</a:t>
            </a:r>
            <a:br>
              <a:rPr lang="ru-RU" sz="2400" b="1" spc="-150" dirty="0" smtClean="0">
                <a:ln w="3175">
                  <a:noFill/>
                </a:ln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Arial" charset="0"/>
              </a:rPr>
            </a:br>
            <a:r>
              <a:rPr lang="ru-RU" sz="2400" b="1" spc="-150" dirty="0" smtClean="0">
                <a:ln w="3175">
                  <a:noFill/>
                </a:ln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  <a:cs typeface="Arial" charset="0"/>
              </a:rPr>
              <a:t>(по данным Федеральной службы государственной статистики) </a:t>
            </a:r>
            <a:r>
              <a:rPr lang="ru-RU" b="1" spc="-15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253055"/>
                    </a:gs>
                    <a:gs pos="100000">
                      <a:srgbClr val="5100A2"/>
                    </a:gs>
                  </a:gsLst>
                  <a:lin ang="5400000" scaled="0"/>
                </a:gradFill>
                <a:latin typeface="Trebuchet MS" pitchFamily="34" charset="0"/>
                <a:cs typeface="Arial" charset="0"/>
              </a:rPr>
              <a:t/>
            </a:r>
            <a:br>
              <a:rPr lang="ru-RU" b="1" spc="-150" dirty="0" smtClean="0">
                <a:ln w="3175">
                  <a:noFill/>
                </a:ln>
                <a:gradFill>
                  <a:gsLst>
                    <a:gs pos="0">
                      <a:srgbClr val="2E59B0"/>
                    </a:gs>
                    <a:gs pos="49000">
                      <a:srgbClr val="253055"/>
                    </a:gs>
                    <a:gs pos="100000">
                      <a:srgbClr val="5100A2"/>
                    </a:gs>
                  </a:gsLst>
                  <a:lin ang="5400000" scaled="0"/>
                </a:gradFill>
                <a:latin typeface="Trebuchet MS" pitchFamily="34" charset="0"/>
                <a:cs typeface="Arial" charset="0"/>
              </a:rPr>
            </a:br>
            <a:endParaRPr lang="ru-RU" dirty="0"/>
          </a:p>
        </p:txBody>
      </p:sp>
      <p:graphicFrame>
        <p:nvGraphicFramePr>
          <p:cNvPr id="27650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5138" y="2455863"/>
          <a:ext cx="8426450" cy="3957637"/>
        </p:xfrm>
        <a:graphic>
          <a:graphicData uri="http://schemas.openxmlformats.org/presentationml/2006/ole">
            <p:oleObj spid="_x0000_s27650" name="Worksheet" r:id="rId3" imgW="8782022" imgH="412425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6226175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5300" b="1" i="1" dirty="0" smtClean="0">
                <a:solidFill>
                  <a:schemeClr val="accent1">
                    <a:lumMod val="50000"/>
                  </a:schemeClr>
                </a:solidFill>
              </a:rPr>
              <a:t>Межведомственное взаимодействие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Республиканская комиссия </a:t>
            </a:r>
            <a:b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по делам несовершеннолетних </a:t>
            </a:r>
            <a:b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и защите их прав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75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dirty="0" smtClean="0"/>
              <a:t> </a:t>
            </a:r>
            <a:br>
              <a:rPr lang="ru-RU" sz="3600" b="1" dirty="0" smtClean="0"/>
            </a:br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Михай </a:t>
            </a:r>
            <a:r>
              <a:rPr lang="ru-RU" sz="6000" b="1" dirty="0" err="1" smtClean="0">
                <a:solidFill>
                  <a:schemeClr val="accent1">
                    <a:lumMod val="50000"/>
                  </a:schemeClr>
                </a:solidFill>
              </a:rPr>
              <a:t>Чиксентмихайи</a:t>
            </a:r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b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5300" b="1" dirty="0" smtClean="0">
                <a:solidFill>
                  <a:schemeClr val="accent1">
                    <a:lumMod val="50000"/>
                  </a:schemeClr>
                </a:solidFill>
              </a:rPr>
              <a:t>1. Поток: психология оптимального переживания.</a:t>
            </a:r>
            <a:br>
              <a:rPr lang="ru-RU" sz="53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5300" b="1" dirty="0" smtClean="0">
                <a:solidFill>
                  <a:schemeClr val="accent1">
                    <a:lumMod val="50000"/>
                  </a:schemeClr>
                </a:solidFill>
              </a:rPr>
              <a:t>2. В поисках потока.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6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75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Методы профилактики суицидов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1</a:t>
            </a: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  <a:t>. Оказание </a:t>
            </a:r>
            <a:r>
              <a:rPr lang="ru-RU" sz="2700" b="1" dirty="0" err="1" smtClean="0">
                <a:solidFill>
                  <a:schemeClr val="accent1">
                    <a:lumMod val="50000"/>
                  </a:schemeClr>
                </a:solidFill>
              </a:rPr>
              <a:t>психоло-психиатрической</a:t>
            </a: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  <a:t> помощи лицам с кризисными состояниями и суицидальным поведением. </a:t>
            </a:r>
            <a:b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  <a:t>2. Обучение работающих с населением специалистов различного профиля распознаванию депрессивных расстройств и суицидальных тенденций.</a:t>
            </a:r>
            <a:b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  <a:t>3. Проведение образовательных программ для несовершеннолетних по формированию жизненных навыков, включающих стратегии преодоления стресса и разрешения конфликтов.</a:t>
            </a:r>
            <a:b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  <a:t>4. Информирование населения о существующей системе кризисной психологической помощи и доступность этой помощи.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887413" y="166688"/>
            <a:ext cx="7391400" cy="610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lnSpc>
                <a:spcPct val="12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ПРОБЛЕМА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САМОУБИЙСТВ В СОВРЕМЕННОМ МИРЕ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	По данным ВОЗ, вследствие суицида ежегодно </a:t>
            </a:r>
            <a:r>
              <a:rPr lang="ru-RU" sz="2000" b="1" dirty="0">
                <a:solidFill>
                  <a:srgbClr val="C00000"/>
                </a:solidFill>
                <a:latin typeface="+mn-lt"/>
                <a:cs typeface="+mn-cs"/>
              </a:rPr>
              <a:t>погибают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около 1 миллиона </a:t>
            </a:r>
            <a:r>
              <a:rPr lang="en-US" sz="2000" b="1" dirty="0" err="1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человек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,  </a:t>
            </a:r>
            <a:r>
              <a:rPr lang="en-US" sz="2000" b="1" dirty="0" err="1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среди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en-US" sz="2000" b="1" dirty="0" err="1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них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:  350 000 </a:t>
            </a:r>
            <a:r>
              <a:rPr lang="en-US" sz="2000" b="1" dirty="0" err="1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китайцев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, 110 000 </a:t>
            </a:r>
            <a:r>
              <a:rPr lang="en-US" sz="2000" b="1" dirty="0" err="1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индийцев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,  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4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5 000 р</a:t>
            </a:r>
            <a:r>
              <a:rPr lang="ru-RU" sz="2000" b="1" dirty="0" err="1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оссиян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,  31 000 </a:t>
            </a:r>
            <a:r>
              <a:rPr lang="en-US" sz="2000" b="1" dirty="0" err="1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американцев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,  30 000 </a:t>
            </a:r>
            <a:r>
              <a:rPr lang="en-US" sz="2000" b="1" dirty="0" err="1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японцев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,  12 000 </a:t>
            </a:r>
            <a:r>
              <a:rPr lang="en-US" sz="2000" b="1" dirty="0" err="1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украинцев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,  10 000 </a:t>
            </a:r>
            <a:r>
              <a:rPr lang="en-US" sz="2000" b="1" dirty="0" err="1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французов</a:t>
            </a:r>
            <a:r>
              <a:rPr lang="en-US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. 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	Ежегодно от 10 до 20 миллионов человек в мире совершают </a:t>
            </a:r>
            <a:r>
              <a:rPr lang="ru-RU" sz="2000" b="1" dirty="0">
                <a:solidFill>
                  <a:srgbClr val="C00000"/>
                </a:solidFill>
                <a:latin typeface="+mn-lt"/>
                <a:cs typeface="+mn-cs"/>
              </a:rPr>
              <a:t>суицидальные попытки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.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	За последние 60 лет частота суицидов в мире увеличилась на 60%.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	Суицид занимает 8 место в списке причин смерти и 1 место среди причин насильственной смерти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	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От самоубийств гибнет людей больше, чем во всех вместе взятых вооруженных конфликтах. 	Самоубийств совершается в 2 раза больше, чем убийств.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	Самоубийство стало ведущей причиной смерти среди лиц молодого и среднего возраста.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+mn-lt"/>
                <a:cs typeface="+mn-cs"/>
              </a:rPr>
              <a:t> 	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200" b="1" dirty="0">
              <a:solidFill>
                <a:srgbClr val="C0000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Телефон и сайт </a:t>
            </a:r>
            <a:r>
              <a:rPr lang="ru-RU" sz="4800" b="1" dirty="0" err="1" smtClean="0">
                <a:solidFill>
                  <a:schemeClr val="tx2">
                    <a:lumMod val="75000"/>
                  </a:schemeClr>
                </a:solidFill>
              </a:rPr>
              <a:t>суицидологической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 службы</a:t>
            </a:r>
            <a:endParaRPr lang="ru-RU" sz="4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b="1" dirty="0" smtClean="0">
                <a:solidFill>
                  <a:schemeClr val="accent1">
                    <a:lumMod val="50000"/>
                  </a:schemeClr>
                </a:solidFill>
              </a:rPr>
              <a:t>279-55-80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9600" b="1" dirty="0" smtClean="0">
                <a:solidFill>
                  <a:schemeClr val="accent1">
                    <a:lumMod val="50000"/>
                  </a:schemeClr>
                </a:solidFill>
              </a:rPr>
              <a:t>serdesh129</a:t>
            </a:r>
            <a:r>
              <a:rPr lang="ru-RU" sz="9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75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dirty="0" smtClean="0"/>
              <a:t> </a:t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Общие принципы кризисной психологической помощи: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  <a:t>1. Позиция консультанта должна быть более активной. </a:t>
            </a:r>
            <a:b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  <a:t>2. Стремиться уменьшить душевную боль, страдания, а не уговаривать отказаться от суицида или спорить о смысле жизни. </a:t>
            </a:r>
            <a:b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  <a:t>3. Обеспечить наблюдение и контроль за пациентом. </a:t>
            </a:r>
            <a:b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  <a:t>4. Необходимо оставаться в рамках актуальной ситуации</a:t>
            </a:r>
            <a:b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  <a:t>5. Внимательное оформление документации. </a:t>
            </a:r>
            <a:b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  <a:t>6. Длительность психологической помощи.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6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6226175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5300" b="1" dirty="0" err="1" smtClean="0">
                <a:solidFill>
                  <a:schemeClr val="accent1">
                    <a:lumMod val="50000"/>
                  </a:schemeClr>
                </a:solidFill>
              </a:rPr>
              <a:t>Антисуицидальные</a:t>
            </a:r>
            <a:r>
              <a:rPr lang="ru-RU" sz="5300" b="1" dirty="0" smtClean="0">
                <a:solidFill>
                  <a:schemeClr val="accent1">
                    <a:lumMod val="50000"/>
                  </a:schemeClr>
                </a:solidFill>
              </a:rPr>
              <a:t> мотивы: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</a:rPr>
              <a:t>- этические;</a:t>
            </a:r>
            <a:b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</a:rPr>
              <a:t>- религиозные;</a:t>
            </a:r>
            <a:b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</a:rPr>
              <a:t>- моральные;</a:t>
            </a:r>
            <a:b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</a:rPr>
              <a:t>-  эстетические;</a:t>
            </a:r>
            <a:b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</a:rPr>
              <a:t>- когнитивной надежды;</a:t>
            </a:r>
            <a:b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</a:rPr>
              <a:t>- финальной неопределенности.</a:t>
            </a: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6226175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 smtClean="0"/>
              <a:t> </a:t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3100" dirty="0" smtClean="0"/>
              <a:t> </a:t>
            </a: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  <a:t>Особенности подросткового суицида:</a:t>
            </a:r>
            <a:b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  <a:t>- кратковременные конфликты в сферах близких отношений (в семье, школе, группе)</a:t>
            </a:r>
            <a:b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  <a:t>- конфликт воспринимается как крайне значимый и </a:t>
            </a:r>
            <a:r>
              <a:rPr lang="ru-RU" sz="2700" b="1" dirty="0" err="1" smtClean="0">
                <a:solidFill>
                  <a:schemeClr val="accent1">
                    <a:lumMod val="50000"/>
                  </a:schemeClr>
                </a:solidFill>
              </a:rPr>
              <a:t>травматичный</a:t>
            </a: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  <a:t>- суицидальный поступок воспринимается в романтически-героическом ореоле: как смелый вызов, как решительное действие, как мужественное решение и т.п. </a:t>
            </a:r>
            <a:b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  <a:t>- суицидное поведение демонстративно, в нем есть признаки "игры на публику"</a:t>
            </a:r>
            <a:b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  <a:t>- суицидальное поведение регулируется скорее порывом, аффектом, в нем нет продуманности, взвешенности, точного просчета</a:t>
            </a:r>
            <a:b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  <a:t>- средства самоубийства выбраны неумело.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6226175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 smtClean="0"/>
              <a:t> </a:t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3100" dirty="0" smtClean="0"/>
              <a:t> 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Проявления депрессивных  состояний в молодом возрасте иные, чем у взрослых: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- потеря  энергии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- чувство  скуки, усталости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- ухудшение  успеваемости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- рассеянность  внимания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- чувство  "заслуженной 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отвергнутости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".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6226175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 smtClean="0"/>
              <a:t> </a:t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3100" dirty="0" smtClean="0"/>
              <a:t> 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При изменении поведения подростка (отгороженность, замкнутость, снижение контактности, повышенная раздражительность, утомляемость и вспыльчивость по малейшему поводу), появление асоциальных тенденций, наличие актуальных конфликтов в семье и в школе целесообразна консультация психолога, психотерапевта.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6226175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 smtClean="0"/>
              <a:t> </a:t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dirty="0" smtClean="0"/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Опросник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«Индекс благополучия ВОЗ» 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Напрасная смерть: причины и профилактика самоубийств / Ред. Д.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Вассерман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; пер. Е.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Ройне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. — М.: Смысл, 2005. — 310 с.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6226175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800" dirty="0" smtClean="0"/>
              <a:t> </a:t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Незаконченные предложения 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(В.П.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</a:rPr>
              <a:t>Костюкевич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, 2001):</a:t>
            </a: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  <a:t>1. Мысль, которая меня постоянно преследует, касается .....</a:t>
            </a:r>
            <a:b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  <a:t>2. Я для себя решил(а) окончательно, что .....</a:t>
            </a:r>
            <a:b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  <a:t>3. Вокруг меня ….. </a:t>
            </a:r>
            <a:b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  <a:t>4. В этой жизни …..</a:t>
            </a:r>
            <a:b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  <a:t>5.Жизнь – это …..</a:t>
            </a:r>
            <a:b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  <a:t>6. Я обязательно …..</a:t>
            </a:r>
            <a:b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  <a:t>7. Через некоторое время …..</a:t>
            </a:r>
            <a:b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  <a:t>8. Жизнь после смерти – это …..</a:t>
            </a:r>
            <a:b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  <a:t>9. Впереди меня ждет …..</a:t>
            </a:r>
            <a:b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tx2">
                    <a:lumMod val="50000"/>
                  </a:schemeClr>
                </a:solidFill>
              </a:rPr>
              <a:t>10. Жаль только, что …..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75"/>
          </a:xfrm>
        </p:spPr>
        <p:txBody>
          <a:bodyPr rtlCol="0">
            <a:normAutofit fontScale="90000"/>
          </a:bodyPr>
          <a:lstStyle/>
          <a:p>
            <a:pPr indent="457200" algn="l" fontAlgn="auto">
              <a:spcAft>
                <a:spcPts val="0"/>
              </a:spcAft>
              <a:defRPr/>
            </a:pP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b="1" i="1" dirty="0" smtClean="0">
                <a:solidFill>
                  <a:schemeClr val="accent1">
                    <a:lumMod val="50000"/>
                  </a:schemeClr>
                </a:solidFill>
              </a:rPr>
              <a:t>Диагностические критерии пограничного личностного расстройства:</a:t>
            </a:r>
            <a:br>
              <a:rPr lang="ru-RU" sz="27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- аффективная нестабильность и отчетливая реактивность на средовые ситуации;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- неистовые порывы избежать реального или воображаемого покидания;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- хроническое чувство пустоты;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- неадекватная, интенсивная злость или трудность ее контролировать;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- импульсивность;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- повторяющееся суицидное поведение, жесты или угрозы, или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самоповреждающее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поведение;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- нестабильные и интенсивные межличностные отношения;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- нарушение идентичности: отчетливо и постоянно нестабильный «Я»-имидж; 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- преходящая, связанная со стрессом паранойя или тяжелые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диссоциативные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симптомы.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6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75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</a:rPr>
              <a:t>Возможные цели </a:t>
            </a:r>
            <a:r>
              <a:rPr lang="ru-RU" sz="3100" b="1" dirty="0" err="1" smtClean="0">
                <a:solidFill>
                  <a:schemeClr val="accent2">
                    <a:lumMod val="50000"/>
                  </a:schemeClr>
                </a:solidFill>
              </a:rPr>
              <a:t>самоповреждающего</a:t>
            </a: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</a:rPr>
              <a:t> поведения при пограничном личностном расстройстве: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>- стремление посредством физической боли избавиться от душевного дискомфорта, чувства опустошенности, скуки; </a:t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> - стремление </a:t>
            </a:r>
            <a:r>
              <a:rPr lang="ru-RU" sz="3100" dirty="0" err="1" smtClean="0">
                <a:solidFill>
                  <a:schemeClr val="accent2">
                    <a:lumMod val="50000"/>
                  </a:schemeClr>
                </a:solidFill>
              </a:rPr>
              <a:t>релаксироваться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>, снять напряжение, выразив таким образом свой гнев; </a:t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>- стремление наказать себя за отрицательные («плохие») качества;</a:t>
            </a:r>
            <a:b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</a:rPr>
              <a:t>- крик о помощи, отражающий невозможность передать свое состояние словами.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6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95288" y="161925"/>
            <a:ext cx="842486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ЧАСТОТА ЗАВЕРШЕННЫХ СУИЦИДОВ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В  РОССИИ </a:t>
            </a:r>
            <a:endParaRPr lang="en-US" altLang="ru-RU" sz="2800" b="1" dirty="0">
              <a:solidFill>
                <a:schemeClr val="accent2">
                  <a:lumMod val="50000"/>
                </a:schemeClr>
              </a:solidFill>
              <a:cs typeface="Times New Roman" pitchFamily="18" charset="0"/>
            </a:endParaRPr>
          </a:p>
          <a:p>
            <a: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800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(на 100 000 населения)</a:t>
            </a:r>
            <a:endParaRPr lang="ru-RU" altLang="ru-RU" sz="2800" b="1" dirty="0">
              <a:solidFill>
                <a:schemeClr val="accent2">
                  <a:lumMod val="50000"/>
                </a:schemeClr>
              </a:solidFill>
              <a:cs typeface="+mn-cs"/>
            </a:endParaRPr>
          </a:p>
          <a:p>
            <a:pPr algn="ctr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ru-RU" altLang="ru-RU" sz="2400" b="1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16386" name="Rectangle 3"/>
          <p:cNvSpPr>
            <a:spLocks noChangeArrowheads="1"/>
          </p:cNvSpPr>
          <p:nvPr/>
        </p:nvSpPr>
        <p:spPr bwMode="auto">
          <a:xfrm>
            <a:off x="-31750" y="45878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altLang="ru-RU"/>
          </a:p>
        </p:txBody>
      </p:sp>
      <p:graphicFrame>
        <p:nvGraphicFramePr>
          <p:cNvPr id="16387" name="Object 4"/>
          <p:cNvGraphicFramePr>
            <a:graphicFrameLocks noChangeAspect="1"/>
          </p:cNvGraphicFramePr>
          <p:nvPr/>
        </p:nvGraphicFramePr>
        <p:xfrm>
          <a:off x="446088" y="1751013"/>
          <a:ext cx="8355012" cy="4411662"/>
        </p:xfrm>
        <a:graphic>
          <a:graphicData uri="http://schemas.openxmlformats.org/presentationml/2006/ole">
            <p:oleObj spid="_x0000_s16387" r:id="rId3" imgW="8358340" imgH="4413887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Кафедра психиатрии и наркологии с курсом клинической психологии 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ФПК и ППС КГМУ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Цикл тематического усовершенствования</a:t>
            </a:r>
          </a:p>
          <a:p>
            <a:pPr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i="1" dirty="0" smtClean="0">
                <a:solidFill>
                  <a:schemeClr val="tx2">
                    <a:lumMod val="50000"/>
                  </a:schemeClr>
                </a:solidFill>
              </a:rPr>
              <a:t>«Кризисная медико-психологическая помощь»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Публикации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Учебно-методические пособия: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Мухамадиева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Г.Ф. Телефон 911. Казань: КГМУ, 2010. – 69 с.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Яхин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К.К., Калмыков Ю.А. Кризисная медико-психологическая помощь. Казань: КГМУ, 2011. – 243 с.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Монографии: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Яхин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К.К., Калмыков Ю.А. Психологическая помощь лицам с суицидальным поведением. Казань: КГМУ, 2009. – 100 с.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Яхин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К.К., Калмыков Ю.А. Группа личностного роста для лиц с психическими расстройствами и кризисными состояниями. Казань: КГМУ, 2010. – 130 с.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93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Последствия суицидального поведения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испытывают  </a:t>
            </a:r>
            <a:r>
              <a:rPr lang="ru-RU" sz="4800" b="1" dirty="0">
                <a:solidFill>
                  <a:schemeClr val="tx2">
                    <a:lumMod val="50000"/>
                  </a:schemeClr>
                </a:solidFill>
              </a:rPr>
              <a:t>5 млн. россиян</a:t>
            </a:r>
            <a:r>
              <a:rPr lang="ru-RU" sz="4800" dirty="0">
                <a:solidFill>
                  <a:schemeClr val="tx2">
                    <a:lumMod val="50000"/>
                  </a:schemeClr>
                </a:solidFill>
              </a:rPr>
              <a:t>, </a:t>
            </a:r>
          </a:p>
          <a:p>
            <a:pPr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800" dirty="0">
                <a:solidFill>
                  <a:schemeClr val="tx2">
                    <a:lumMod val="50000"/>
                  </a:schemeClr>
                </a:solidFill>
              </a:rPr>
              <a:t>   или </a:t>
            </a:r>
            <a:r>
              <a:rPr lang="en-US" sz="4800" b="1" dirty="0">
                <a:solidFill>
                  <a:schemeClr val="tx2">
                    <a:lumMod val="50000"/>
                  </a:schemeClr>
                </a:solidFill>
              </a:rPr>
              <a:t>&gt;</a:t>
            </a:r>
            <a:r>
              <a:rPr lang="ru-RU" sz="4800" b="1" dirty="0">
                <a:solidFill>
                  <a:schemeClr val="tx2">
                    <a:lumMod val="50000"/>
                  </a:schemeClr>
                </a:solidFill>
              </a:rPr>
              <a:t>3%</a:t>
            </a:r>
            <a:r>
              <a:rPr lang="ru-RU" sz="4800" dirty="0">
                <a:solidFill>
                  <a:schemeClr val="tx2">
                    <a:lumMod val="50000"/>
                  </a:schemeClr>
                </a:solidFill>
              </a:rPr>
              <a:t>  населения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Content Placeholder 3" descr="suicidesurvivorsguilt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057400" y="1828800"/>
            <a:ext cx="4953000" cy="40386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Почему??????????????????????????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u="sng" smtClean="0">
                <a:hlinkClick r:id="rId2"/>
              </a:rPr>
              <a:t>Liana Alaverdova</a:t>
            </a:r>
            <a:r>
              <a:rPr lang="ru-RU" u="sng" smtClean="0">
                <a:hlinkClick r:id="rId2"/>
              </a:rPr>
              <a:t>, Волонтер </a:t>
            </a:r>
            <a:r>
              <a:rPr lang="en-US" u="sng" smtClean="0">
                <a:hlinkClick r:id="rId2"/>
              </a:rPr>
              <a:t>AFSP (</a:t>
            </a:r>
            <a:r>
              <a:rPr lang="ru-RU" u="sng" smtClean="0">
                <a:hlinkClick r:id="rId2"/>
              </a:rPr>
              <a:t>Американского общества по предотвращению самоубийств), Администратор форума </a:t>
            </a:r>
            <a:r>
              <a:rPr lang="en-US" u="sng" smtClean="0">
                <a:hlinkClick r:id="rId2"/>
              </a:rPr>
              <a:t>www.poslesuicida.net</a:t>
            </a:r>
          </a:p>
          <a:p>
            <a:r>
              <a:rPr lang="en-US" smtClean="0">
                <a:hlinkClick r:id="rId2"/>
              </a:rPr>
              <a:t>lalaverdova@gmail.com</a:t>
            </a:r>
            <a:endParaRPr lang="en-US" smtClean="0"/>
          </a:p>
          <a:p>
            <a:endParaRPr lang="en-US" smtClean="0"/>
          </a:p>
          <a:p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Контактная информация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Content Placeholder 3" descr="AFSP-LOGO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00200" y="1447800"/>
            <a:ext cx="5486400" cy="41148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Американское Общество по Предотвращению Самоубийств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 http://www.afsp.org</a:t>
            </a:r>
            <a:endParaRPr lang="en-US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Значение групп поддержки для людей, переживших самоубийство. Различные категории групп: для родителей, детей, братьев и сестер, и т.д.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Виды групп поддержки: реальные и виртуальные. Форумы.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www.poslesuicida.net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Личный опыт: книги, встречи в группе (у самаритян). 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Группы поддержки и их значимость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Опыт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AFSP (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встречи волонтеров).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Интернет-семинар (1 час 20 мин.) для волонтеров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AFSP.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Как организовать визиты.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hlinkClick r:id="rId3"/>
              </a:rPr>
              <a:t>http://www.afsp.org/outreachprogram/volunteertraining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Тренинг для волонтерства и пособия для организации кружков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Content Placeholder 3" descr="outofthedarkness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28800" y="1600200"/>
            <a:ext cx="5410200" cy="393541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«Из тьмы» – походы против самоубийства.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hlinkClick r:id="rId3"/>
              </a:rPr>
              <a:t>http://www.afsp.org/out-of-the-darkness-walks</a:t>
            </a:r>
            <a:endParaRPr lang="en-US" sz="2800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Content Placeholder 3" descr="DSCN5153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54163" y="1481138"/>
            <a:ext cx="6035675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Поход «Из тьмы» 27 октября 2013 г., Нью-Йорк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/>
        </p:nvGraphicFramePr>
        <p:xfrm>
          <a:off x="323528" y="1124744"/>
          <a:ext cx="8496944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136525" y="115888"/>
            <a:ext cx="8640763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cs typeface="+mn-cs"/>
              </a:rPr>
              <a:t>ЧАСТОТА ЗАВЕРШЕННЫХ СУИЦИДОВ</a:t>
            </a: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cs typeface="+mn-cs"/>
              </a:rPr>
              <a:t>В ЗАВИСИМОСТИ ОТ ПОЛА</a:t>
            </a: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cs typeface="+mn-cs"/>
              </a:rPr>
              <a:t>(на 100 000 лиц соответствующего пола)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Content Placeholder 3" descr="DSCN5154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54163" y="1481138"/>
            <a:ext cx="6035675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Поход (продолжение)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Content Placeholder 3" descr="DSCN5156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54163" y="1481138"/>
            <a:ext cx="6035675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Поход (продолжение)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Поход (продолжение)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5538" name="Content Placeholder 5" descr="DSCN5164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54163" y="1481138"/>
            <a:ext cx="6035675" cy="4525962"/>
          </a:xfr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Что еще можно сделать?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Выступления, семинары, встречи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Распространение брошюр, плакатов, листовок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Помощь в организации всевозможных полезных мероприятий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Книги, статьи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Кому что по силам...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1500" y="28575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3100" b="1" dirty="0" smtClean="0">
                <a:solidFill>
                  <a:schemeClr val="accent2">
                    <a:lumMod val="50000"/>
                  </a:schemeClr>
                </a:solidFill>
              </a:rPr>
              <a:t>Advocacy and outreach/</a:t>
            </a: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</a:rPr>
              <a:t>пропаганда, защита, движение вовне</a:t>
            </a:r>
            <a:r>
              <a:rPr lang="ru-RU" dirty="0" smtClean="0"/>
              <a:t/>
            </a:r>
            <a:br>
              <a:rPr lang="ru-RU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09" name="Content Placeholder 3" descr="yourarenotalone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81125" y="2211388"/>
            <a:ext cx="6381750" cy="30670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Оставшимся в живых нужны поддержка и понимание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</a:t>
            </a:r>
            <a:b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внимание!</a:t>
            </a:r>
            <a:br>
              <a:rPr lang="ru-RU" sz="72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72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468313" y="0"/>
            <a:ext cx="8135937" cy="621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3800" b="1" dirty="0">
              <a:solidFill>
                <a:srgbClr val="FF0000"/>
              </a:solidFill>
              <a:latin typeface="+mn-lt"/>
              <a:cs typeface="+mn-cs"/>
            </a:endParaRP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Мужчины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в 4 раза чаще, чем женщины, совершают завершенные самоубийства (пропорция 4:1;  </a:t>
            </a:r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в России – 6:1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).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Женщины в 4 раза чаще, чем мужчины, совершают суицидальные попытки (пропорция 4:1; в России, </a:t>
            </a:r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по данным последних исследований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– 1:1).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1138238"/>
            <a:ext cx="9144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rgbClr val="000080"/>
              </a:solidFill>
              <a:latin typeface="Times New Roman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СРЕДНИЙ ВОЗРАСТ СУИЦИДЕНТОВ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В РОССИИ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 </a:t>
            </a:r>
            <a:endParaRPr lang="en-US" sz="1200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 </a:t>
            </a:r>
            <a:endParaRPr lang="en-US" sz="1200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МУЖЧИНЫ – 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43 года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 </a:t>
            </a:r>
            <a:endParaRPr lang="en-US" sz="1200" dirty="0">
              <a:solidFill>
                <a:schemeClr val="accent2">
                  <a:lumMod val="50000"/>
                </a:schemeClr>
              </a:solidFill>
              <a:latin typeface="Tahoma" pitchFamily="34" charset="0"/>
              <a:cs typeface="Times New Roman" pitchFamily="18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ЖЕНЩИНЫ – 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52 года</a:t>
            </a:r>
            <a:r>
              <a:rPr lang="ru-RU" sz="11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cs typeface="+mn-cs"/>
              </a:rPr>
              <a:t> </a:t>
            </a:r>
            <a:endParaRPr lang="ru-RU" dirty="0">
              <a:solidFill>
                <a:schemeClr val="accent2">
                  <a:lumMod val="50000"/>
                </a:schemeClr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/>
        </p:nvGraphicFramePr>
        <p:xfrm>
          <a:off x="251520" y="1268760"/>
          <a:ext cx="8424936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179388" y="333375"/>
            <a:ext cx="8785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cs typeface="+mn-cs"/>
              </a:rPr>
              <a:t>ЧАСТОТА СУИЦИДОВ У ЖИТЕЛЕЙ ГОРОДСКОЙ И СЕЛЬСКОЙ МЕСТНОСТИ</a:t>
            </a: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400" b="1" dirty="0">
                <a:solidFill>
                  <a:schemeClr val="accent2">
                    <a:lumMod val="50000"/>
                  </a:schemeClr>
                </a:solidFill>
                <a:cs typeface="+mn-cs"/>
              </a:rPr>
              <a:t>(на 100 000 населения)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887413" y="166688"/>
            <a:ext cx="7391400" cy="603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lnSpc>
                <a:spcPct val="12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Пятый национальный конгресс по социальной и клинической психиатрии. «Психическое здоровье – фактор социальной стабильности и гармоничного развития общества»</a:t>
            </a:r>
          </a:p>
          <a:p>
            <a:pPr algn="ctr" fontAlgn="auto">
              <a:lnSpc>
                <a:spcPct val="12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г. Москва, 11-13 декабря 2013 г </a:t>
            </a:r>
          </a:p>
          <a:p>
            <a:pPr algn="ctr" fontAlgn="auto">
              <a:lnSpc>
                <a:spcPct val="12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СЕКЦИЯ: СУИЦИДАЛЬНАЯ СИТУАЦИЯ КАК ДОСТОВЕРНЫЙ ИНДИКАТОР ОБЩЕСТВЕННОГО ПСИХИЧЕСКОГО ЗДОРОВЬЯ И СОЦИАЛЬНОГО БЛАГОПОЛУЧИЯ</a:t>
            </a:r>
            <a:r>
              <a:rPr lang="ru-RU" sz="2000" b="1" dirty="0">
                <a:solidFill>
                  <a:srgbClr val="C00000"/>
                </a:solidFill>
                <a:latin typeface="+mn-lt"/>
                <a:cs typeface="+mn-cs"/>
              </a:rPr>
              <a:t>	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200" b="1" dirty="0">
              <a:solidFill>
                <a:srgbClr val="C0000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107950" y="260350"/>
            <a:ext cx="88566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rgbClr val="990000"/>
                </a:solidFill>
              </a:rPr>
              <a:t>ДИНАМИКА ЧАСТОТЫ СУИЦИДОВ В РОССИИ В</a:t>
            </a:r>
            <a:r>
              <a:rPr lang="en-US" altLang="ru-RU" b="1">
                <a:solidFill>
                  <a:srgbClr val="990000"/>
                </a:solidFill>
              </a:rPr>
              <a:t> XX –</a:t>
            </a:r>
            <a:r>
              <a:rPr lang="ru-RU" altLang="ru-RU" b="1">
                <a:solidFill>
                  <a:srgbClr val="990000"/>
                </a:solidFill>
              </a:rPr>
              <a:t> НАЧАЛЕ</a:t>
            </a:r>
            <a:r>
              <a:rPr lang="en-US" altLang="ru-RU" b="1">
                <a:solidFill>
                  <a:srgbClr val="990000"/>
                </a:solidFill>
              </a:rPr>
              <a:t> XXI </a:t>
            </a:r>
            <a:r>
              <a:rPr lang="ru-RU" altLang="ru-RU" b="1">
                <a:solidFill>
                  <a:srgbClr val="990000"/>
                </a:solidFill>
              </a:rPr>
              <a:t>ВЕКА</a:t>
            </a:r>
          </a:p>
          <a:p>
            <a:pPr algn="ctr"/>
            <a:r>
              <a:rPr lang="ru-RU" altLang="ru-RU" b="1">
                <a:solidFill>
                  <a:srgbClr val="990000"/>
                </a:solidFill>
              </a:rPr>
              <a:t>(НА 100 000 НАСЕЛЕНИЯ) </a:t>
            </a:r>
            <a:r>
              <a:rPr lang="en-US" altLang="ru-RU" b="1">
                <a:solidFill>
                  <a:srgbClr val="990000"/>
                </a:solidFill>
              </a:rPr>
              <a:t> </a:t>
            </a:r>
            <a:r>
              <a:rPr lang="ru-RU" altLang="ru-RU" b="1">
                <a:solidFill>
                  <a:srgbClr val="990000"/>
                </a:solidFill>
              </a:rPr>
              <a:t> </a:t>
            </a:r>
          </a:p>
        </p:txBody>
      </p:sp>
      <p:graphicFrame>
        <p:nvGraphicFramePr>
          <p:cNvPr id="4" name="Диаграмма 3"/>
          <p:cNvGraphicFramePr>
            <a:graphicFrameLocks noGrp="1"/>
          </p:cNvGraphicFramePr>
          <p:nvPr/>
        </p:nvGraphicFramePr>
        <p:xfrm>
          <a:off x="-86320" y="385465"/>
          <a:ext cx="9316641" cy="60870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4809</TotalTime>
  <Words>1251</Words>
  <Application>Microsoft Office PowerPoint</Application>
  <PresentationFormat>Экран (4:3)</PresentationFormat>
  <Paragraphs>184</Paragraphs>
  <Slides>45</Slides>
  <Notes>8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45</vt:i4>
      </vt:variant>
    </vt:vector>
  </HeadingPairs>
  <TitlesOfParts>
    <vt:vector size="53" baseType="lpstr">
      <vt:lpstr>Calibri</vt:lpstr>
      <vt:lpstr>Arial</vt:lpstr>
      <vt:lpstr>Times New Roman</vt:lpstr>
      <vt:lpstr>Wingdings</vt:lpstr>
      <vt:lpstr>Tahoma</vt:lpstr>
      <vt:lpstr>Тема Office</vt:lpstr>
      <vt:lpstr>Worksheet</vt:lpstr>
      <vt:lpstr>Диаграмма Microsoft Excel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 Межведомственное взаимодействие  Республиканская комиссия  по делам несовершеннолетних  и защите их прав  </vt:lpstr>
      <vt:lpstr>                Михай Чиксентмихайи. 1. Поток: психология оптимального переживания. 2. В поисках потока.        </vt:lpstr>
      <vt:lpstr> Методы профилактики суицидов:  1. Оказание психоло-психиатрической помощи лицам с кризисными состояниями и суицидальным поведением.  2. Обучение работающих с населением специалистов различного профиля распознаванию депрессивных расстройств и суицидальных тенденций. 3. Проведение образовательных программ для несовершеннолетних по формированию жизненных навыков, включающих стратегии преодоления стресса и разрешения конфликтов. 4. Информирование населения о существующей системе кризисной психологической помощи и доступность этой помощи. </vt:lpstr>
      <vt:lpstr>Телефон и сайт суицидологической службы</vt:lpstr>
      <vt:lpstr>                  Общие принципы кризисной психологической помощи: 1. Позиция консультанта должна быть более активной.  2. Стремиться уменьшить душевную боль, страдания, а не уговаривать отказаться от суицида или спорить о смысле жизни.  3. Обеспечить наблюдение и контроль за пациентом.  4. Необходимо оставаться в рамках актуальной ситуации 5. Внимательное оформление документации.  6. Длительность психологической помощи.          </vt:lpstr>
      <vt:lpstr> Антисуицидальные мотивы: - этические; - религиозные; - моральные; -  эстетические; - когнитивной надежды; - финальной неопределенности.   </vt:lpstr>
      <vt:lpstr>      Особенности подросткового суицида:  - кратковременные конфликты в сферах близких отношений (в семье, школе, группе) - конфликт воспринимается как крайне значимый и травматичный - суицидальный поступок воспринимается в романтически-героическом ореоле: как смелый вызов, как решительное действие, как мужественное решение и т.п.  - суицидное поведение демонстративно, в нем есть признаки "игры на публику" - суицидальное поведение регулируется скорее порывом, аффектом, в нем нет продуманности, взвешенности, точного просчета - средства самоубийства выбраны неумело.     </vt:lpstr>
      <vt:lpstr>        Проявления депрессивных  состояний в молодом возрасте иные, чем у взрослых: - потеря  энергии  - чувство  скуки, усталости  - ухудшение  успеваемости  - рассеянность  внимания  - чувство  "заслуженной  отвергнутости".      </vt:lpstr>
      <vt:lpstr>        При изменении поведения подростка (отгороженность, замкнутость, снижение контактности, повышенная раздражительность, утомляемость и вспыльчивость по малейшему поводу), появление асоциальных тенденций, наличие актуальных конфликтов в семье и в школе целесообразна консультация психолога, психотерапевта.      </vt:lpstr>
      <vt:lpstr>      Опросник  «Индекс благополучия ВОЗ»     Напрасная смерть: причины и профилактика самоубийств / Ред. Д. Вассерман; пер. Е. Ройне. — М.: Смысл, 2005. — 310 с.     </vt:lpstr>
      <vt:lpstr>     Незаконченные предложения  (В.П. Костюкевич, 2001): 1. Мысль, которая меня постоянно преследует, касается ..... 2. Я для себя решил(а) окончательно, что ..... 3. Вокруг меня …..  4. В этой жизни ….. 5.Жизнь – это ….. 6. Я обязательно ….. 7. Через некоторое время ….. 8. Жизнь после смерти – это ….. 9. Впереди меня ждет ….. 10. Жаль только, что …..    </vt:lpstr>
      <vt:lpstr>                     Диагностические критерии пограничного личностного расстройства:  - аффективная нестабильность и отчетливая реактивность на средовые ситуации; - неистовые порывы избежать реального или воображаемого покидания; - хроническое чувство пустоты; - неадекватная, интенсивная злость или трудность ее контролировать; - импульсивность; - повторяющееся суицидное поведение, жесты или угрозы, или самоповреждающее поведение; - нестабильные и интенсивные межличностные отношения; - нарушение идентичности: отчетливо и постоянно нестабильный «Я»-имидж;  - преходящая, связанная со стрессом паранойя или тяжелые диссоциативные симптомы.             </vt:lpstr>
      <vt:lpstr>                    Возможные цели самоповреждающего поведения при пограничном личностном расстройстве:  - стремление посредством физической боли избавиться от душевного дискомфорта, чувства опустошенности, скуки;   - стремление релаксироваться, снять напряжение, выразив таким образом свой гнев;  - стремление наказать себя за отрицательные («плохие») качества; - крик о помощи, отражающий невозможность передать свое состояние словами.               </vt:lpstr>
      <vt:lpstr>Кафедра психиатрии и наркологии с курсом клинической психологии  ФПК и ППС КГМУ</vt:lpstr>
      <vt:lpstr>Публикации</vt:lpstr>
      <vt:lpstr>Слайд 32</vt:lpstr>
      <vt:lpstr>Почему??????????????????????????</vt:lpstr>
      <vt:lpstr>Контактная информация</vt:lpstr>
      <vt:lpstr>Американское Общество по Предотвращению Самоубийств http://www.afsp.org</vt:lpstr>
      <vt:lpstr>Группы поддержки и их значимость</vt:lpstr>
      <vt:lpstr>Тренинг для волонтерства и пособия для организации кружков</vt:lpstr>
      <vt:lpstr>«Из тьмы» – походы против самоубийства. http://www.afsp.org/out-of-the-darkness-walks</vt:lpstr>
      <vt:lpstr>Поход «Из тьмы» 27 октября 2013 г., Нью-Йорк</vt:lpstr>
      <vt:lpstr>Поход (продолжение)</vt:lpstr>
      <vt:lpstr>Поход (продолжение)</vt:lpstr>
      <vt:lpstr>Поход (продолжение)</vt:lpstr>
      <vt:lpstr> Advocacy and outreach/пропаганда, защита, движение вовне </vt:lpstr>
      <vt:lpstr>Оставшимся в живых нужны поддержка и понимание</vt:lpstr>
      <vt:lpstr>Благодарю 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Владимировна</dc:creator>
  <cp:lastModifiedBy>user</cp:lastModifiedBy>
  <cp:revision>524</cp:revision>
  <dcterms:created xsi:type="dcterms:W3CDTF">2011-10-06T11:10:03Z</dcterms:created>
  <dcterms:modified xsi:type="dcterms:W3CDTF">2015-09-29T04:29:55Z</dcterms:modified>
</cp:coreProperties>
</file>